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56" r:id="rId7"/>
    <p:sldId id="266" r:id="rId8"/>
    <p:sldId id="263" r:id="rId9"/>
    <p:sldId id="264" r:id="rId10"/>
    <p:sldId id="265" r:id="rId11"/>
    <p:sldId id="257" r:id="rId12"/>
    <p:sldId id="258" r:id="rId13"/>
    <p:sldId id="259" r:id="rId14"/>
    <p:sldId id="260" r:id="rId15"/>
    <p:sldId id="261" r:id="rId16"/>
    <p:sldId id="26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58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BFC-098E-4B77-9B5B-09892B2A06C6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15C-CD2C-4969-A0FD-093665F75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7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BFC-098E-4B77-9B5B-09892B2A06C6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15C-CD2C-4969-A0FD-093665F75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BFC-098E-4B77-9B5B-09892B2A06C6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15C-CD2C-4969-A0FD-093665F75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BFC-098E-4B77-9B5B-09892B2A06C6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15C-CD2C-4969-A0FD-093665F75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5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BFC-098E-4B77-9B5B-09892B2A06C6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15C-CD2C-4969-A0FD-093665F75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9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BFC-098E-4B77-9B5B-09892B2A06C6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15C-CD2C-4969-A0FD-093665F75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3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BFC-098E-4B77-9B5B-09892B2A06C6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15C-CD2C-4969-A0FD-093665F75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4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BFC-098E-4B77-9B5B-09892B2A06C6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15C-CD2C-4969-A0FD-093665F75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BFC-098E-4B77-9B5B-09892B2A06C6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15C-CD2C-4969-A0FD-093665F75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7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BFC-098E-4B77-9B5B-09892B2A06C6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15C-CD2C-4969-A0FD-093665F75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4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BFC-098E-4B77-9B5B-09892B2A06C6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15C-CD2C-4969-A0FD-093665F75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F6BFC-098E-4B77-9B5B-09892B2A06C6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015C-CD2C-4969-A0FD-093665F75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0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9"/>
            <a:ext cx="5943600" cy="291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97349"/>
            <a:ext cx="5943601" cy="391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5943600"/>
            <a:ext cx="632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https://avdc.gsfc.nasa.gov/pub/DSCOVR/Pandora/Web_Pandora/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2072936"/>
            <a:ext cx="33548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Pandora Data</a:t>
            </a:r>
            <a:endParaRPr lang="en-US" sz="44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72200" y="3048000"/>
            <a:ext cx="1295400" cy="27432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84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3657600" cy="31242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24400" y="1685041"/>
            <a:ext cx="3429000" cy="3115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9469" y="533400"/>
            <a:ext cx="5349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:   Compare Pandora with OMI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5334000"/>
            <a:ext cx="5114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Difference mostly due to different FOV</a:t>
            </a:r>
          </a:p>
          <a:p>
            <a:r>
              <a:rPr lang="en-US" sz="2400" b="1" dirty="0" smtClean="0"/>
              <a:t>13 x 24 km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for OMI</a:t>
            </a:r>
          </a:p>
          <a:p>
            <a:r>
              <a:rPr lang="en-US" sz="2400" b="1" dirty="0" smtClean="0"/>
              <a:t>Distance &lt; 20 km for most points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9795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1138287"/>
            <a:ext cx="5943600" cy="4419600"/>
          </a:xfrm>
          <a:prstGeom prst="rect">
            <a:avLst/>
          </a:prstGeom>
        </p:spPr>
      </p:pic>
      <p:sp>
        <p:nvSpPr>
          <p:cNvPr id="3" name="Text Box 46"/>
          <p:cNvSpPr txBox="1"/>
          <p:nvPr/>
        </p:nvSpPr>
        <p:spPr>
          <a:xfrm>
            <a:off x="1447800" y="5562600"/>
            <a:ext cx="5943600" cy="1066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effectLst/>
                <a:ea typeface="Calibri"/>
                <a:cs typeface="Times New Roman"/>
              </a:rPr>
              <a:t>HCHO </a:t>
            </a:r>
            <a:r>
              <a:rPr lang="en-US" sz="1400" b="1" dirty="0">
                <a:effectLst/>
                <a:ea typeface="Calibri"/>
                <a:cs typeface="Times New Roman"/>
              </a:rPr>
              <a:t>altitude profile measured onboard the DC8 on 4 May at 07:54 (A) and 11:54 (B) local time over Olympic Park, Korea. Panel C: PSI measurements of C(HCHO). Vertical bars mark the DC8 flight duration for the profiles yielding altitude integrated column amounts of 0.38 and 0.26 DU.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Comparison of Pandora HCHO Measurements with DC8 CAMS</a:t>
            </a:r>
          </a:p>
          <a:p>
            <a:r>
              <a:rPr lang="en-US" dirty="0"/>
              <a:t>Compact Atmospheric Multispecies Spectrometer (CAMS) (Richter et al., 2015)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3581400"/>
            <a:ext cx="1868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 May 2016</a:t>
            </a:r>
          </a:p>
          <a:p>
            <a:r>
              <a:rPr lang="en-US" sz="2400" b="1" dirty="0" smtClean="0"/>
              <a:t>Olympic Park</a:t>
            </a:r>
          </a:p>
          <a:p>
            <a:r>
              <a:rPr lang="en-US" sz="2400" b="1" dirty="0" smtClean="0"/>
              <a:t>Korea</a:t>
            </a:r>
            <a:endParaRPr lang="en-US" sz="2400" b="1" dirty="0"/>
          </a:p>
        </p:txBody>
      </p:sp>
      <p:sp>
        <p:nvSpPr>
          <p:cNvPr id="6" name="Right Arrow 5"/>
          <p:cNvSpPr/>
          <p:nvPr/>
        </p:nvSpPr>
        <p:spPr>
          <a:xfrm>
            <a:off x="457200" y="4250724"/>
            <a:ext cx="838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7200" y="4775886"/>
            <a:ext cx="838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0428" y="394935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CAMS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3952" y="449099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148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203325"/>
            <a:ext cx="5943600" cy="4451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Comparison of Pandora Measurements with DC8 CAMS</a:t>
            </a:r>
          </a:p>
          <a:p>
            <a:r>
              <a:rPr lang="en-US" dirty="0"/>
              <a:t>Compact Atmospheric Multispecies Spectrometer (CAMS) (Richter et al., 2015)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3886200"/>
            <a:ext cx="1868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 June 2016</a:t>
            </a:r>
          </a:p>
          <a:p>
            <a:r>
              <a:rPr lang="en-US" sz="2400" b="1" dirty="0" smtClean="0"/>
              <a:t>Olympic Park</a:t>
            </a:r>
          </a:p>
          <a:p>
            <a:r>
              <a:rPr lang="en-US" sz="2400" b="1" dirty="0" smtClean="0"/>
              <a:t>Korea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715000"/>
            <a:ext cx="594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HCHO </a:t>
            </a:r>
            <a:r>
              <a:rPr lang="en-US" sz="1400" b="1" dirty="0"/>
              <a:t>altitude profile measured onboard the DC8 on 5 June at 8:30 (A) and 15:21 (B) local time over Olympic Park, Korea. Panel C: PSI measurements of total column HCHO. Vertical bars mark the DC8 flight duration for the profiles yielding column amounts of 0.60 and 0.82 DU.</a:t>
            </a:r>
          </a:p>
          <a:p>
            <a:endParaRPr lang="en-US" sz="1400" b="1" dirty="0"/>
          </a:p>
        </p:txBody>
      </p:sp>
      <p:sp>
        <p:nvSpPr>
          <p:cNvPr id="6" name="Right Arrow 5"/>
          <p:cNvSpPr/>
          <p:nvPr/>
        </p:nvSpPr>
        <p:spPr>
          <a:xfrm>
            <a:off x="533400" y="4724400"/>
            <a:ext cx="838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33400" y="5080686"/>
            <a:ext cx="838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508686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CAMS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8462" y="439625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361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267200" cy="31108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44958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column HCHO from Pandora </a:t>
            </a:r>
            <a:r>
              <a:rPr lang="en-US" b="1" dirty="0" err="1"/>
              <a:t>Yonsei</a:t>
            </a:r>
            <a:r>
              <a:rPr lang="en-US" b="1" dirty="0"/>
              <a:t> University, Seoul for 6 days in June 2016. C(HCHO) on 2 June 2016 has a peak value of 1.2 DU at 13:30 hours.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28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HCHO from Pandora at </a:t>
            </a:r>
            <a:r>
              <a:rPr lang="en-US" sz="2800" b="1" dirty="0" err="1" smtClean="0"/>
              <a:t>Yonsei</a:t>
            </a:r>
            <a:r>
              <a:rPr lang="en-US" sz="2800" b="1" dirty="0" smtClean="0"/>
              <a:t> University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219200"/>
            <a:ext cx="4343400" cy="31108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32256" y="4458878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column HCHO from Pandora </a:t>
            </a:r>
            <a:r>
              <a:rPr lang="en-US" b="1" dirty="0" err="1"/>
              <a:t>Taehwa</a:t>
            </a:r>
            <a:r>
              <a:rPr lang="en-US" b="1" dirty="0"/>
              <a:t> Mountain for 6 days in June 2016. C(HCHO) on 2 June 2016 has a peak value of 1.7 DU at 16:20.</a:t>
            </a:r>
          </a:p>
        </p:txBody>
      </p:sp>
    </p:spTree>
    <p:extLst>
      <p:ext uri="{BB962C8B-B14F-4D97-AF65-F5344CB8AC3E}">
        <p14:creationId xmlns:p14="http://schemas.microsoft.com/office/powerpoint/2010/main" val="58212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482447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152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HCHO Frequency of Occurrence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11430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Summary of total column HCHO for the stated dates during the KORUS-AQ campaign. The solid line is a </a:t>
            </a:r>
            <a:r>
              <a:rPr lang="en-US" b="1" dirty="0" err="1"/>
              <a:t>Lowess</a:t>
            </a:r>
            <a:r>
              <a:rPr lang="en-US" b="1" dirty="0"/>
              <a:t>(0.1) fit to the data. The sharp cutoffs in panel A, B, and C were caused obstructions of  the direct sun from the PSI FOV in the afternoon.</a:t>
            </a:r>
          </a:p>
        </p:txBody>
      </p:sp>
    </p:spTree>
    <p:extLst>
      <p:ext uri="{BB962C8B-B14F-4D97-AF65-F5344CB8AC3E}">
        <p14:creationId xmlns:p14="http://schemas.microsoft.com/office/powerpoint/2010/main" val="209015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675620"/>
            <a:ext cx="6153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152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HCHO Frequency of Occurrence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638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Summary of total column HCHO for the stated dates during the KORUS-AQ campaign. Panels A and B represent the daily variation at a given local time. The solid line is a </a:t>
            </a:r>
            <a:r>
              <a:rPr lang="en-US" sz="1600" b="1" dirty="0" err="1"/>
              <a:t>Lowess</a:t>
            </a:r>
            <a:r>
              <a:rPr lang="en-US" sz="1600" b="1" dirty="0"/>
              <a:t>(0.1) fit to the data. Panels C and D show the frequency of occurrence (%) for different amounts of HCHO.</a:t>
            </a:r>
          </a:p>
        </p:txBody>
      </p:sp>
    </p:spTree>
    <p:extLst>
      <p:ext uri="{BB962C8B-B14F-4D97-AF65-F5344CB8AC3E}">
        <p14:creationId xmlns:p14="http://schemas.microsoft.com/office/powerpoint/2010/main" val="3169683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957263"/>
            <a:ext cx="60293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3028" y="228600"/>
            <a:ext cx="4197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HCHO:  Pandora vs OMI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57338" y="5900738"/>
            <a:ext cx="602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Compare PSI •  and OMI o retrievals of C(HCHO) at 13.5 ± 0.5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8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1621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Conventional LEO satellites miss the important diurnal variation. Underestimates health effects.   We need GEO</a:t>
            </a:r>
            <a:br>
              <a:rPr lang="en-US" sz="2400" b="1" dirty="0"/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Coincident satellite data underestimates amounts of NO</a:t>
            </a:r>
            <a:r>
              <a:rPr lang="en-US" sz="2400" b="1" baseline="-25000" dirty="0"/>
              <a:t>2</a:t>
            </a:r>
            <a:r>
              <a:rPr lang="en-US" sz="2400" b="1" dirty="0"/>
              <a:t> and HCHO.  Affects tropospheric </a:t>
            </a:r>
            <a:r>
              <a:rPr lang="en-US" sz="2400" b="1" dirty="0" err="1"/>
              <a:t>chemsitry</a:t>
            </a:r>
            <a:r>
              <a:rPr lang="en-US" sz="2400" b="1" dirty="0"/>
              <a:t> models</a:t>
            </a:r>
            <a:br>
              <a:rPr lang="en-US" sz="2400" b="1" dirty="0"/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Main reason in polluted regions is the large satellite FOV</a:t>
            </a:r>
            <a:br>
              <a:rPr lang="en-US" sz="2400" b="1" dirty="0"/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Aircraft profile data also underestimates total column HCHO</a:t>
            </a:r>
            <a:br>
              <a:rPr lang="en-US" sz="2400" b="1" dirty="0"/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Satellite Error sources for NO</a:t>
            </a:r>
            <a:r>
              <a:rPr lang="en-US" sz="2400" b="1" baseline="-25000" dirty="0"/>
              <a:t>2</a:t>
            </a:r>
            <a:r>
              <a:rPr lang="en-US" sz="2400" b="1" dirty="0"/>
              <a:t> or HCHO: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1)  AMF  2) Surface Reflectivity 3) selection of spectral window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Satellite Bias:  Large FOV</a:t>
            </a:r>
          </a:p>
        </p:txBody>
      </p:sp>
    </p:spTree>
    <p:extLst>
      <p:ext uri="{BB962C8B-B14F-4D97-AF65-F5344CB8AC3E}">
        <p14:creationId xmlns:p14="http://schemas.microsoft.com/office/powerpoint/2010/main" val="60418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210"/>
            <a:ext cx="7696200" cy="66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60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5532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30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623888"/>
            <a:ext cx="71310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0"/>
            <a:ext cx="401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Level 3B   NOT Filtered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7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44513"/>
            <a:ext cx="865505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0"/>
            <a:ext cx="3162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Level 3C   Filtered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1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Pandora Measured Diurnal Variation of Formaldehyde</a:t>
            </a:r>
          </a:p>
          <a:p>
            <a:pPr algn="ctr"/>
            <a:r>
              <a:rPr lang="en-US" sz="2800" b="1" dirty="0" smtClean="0"/>
              <a:t>And NO</a:t>
            </a:r>
            <a:r>
              <a:rPr lang="en-US" sz="2800" b="1" baseline="-25000" dirty="0" smtClean="0"/>
              <a:t>2</a:t>
            </a:r>
            <a:endParaRPr lang="en-US" sz="2800" b="1" baseline="-250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419600" y="1447800"/>
            <a:ext cx="4226719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8768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</a:t>
            </a:r>
            <a:r>
              <a:rPr lang="en-US" b="1" baseline="-25000" dirty="0"/>
              <a:t>2</a:t>
            </a:r>
            <a:r>
              <a:rPr lang="en-US" b="1" dirty="0"/>
              <a:t> and HCHO measurements in Korea from 2012 to 2016 from Pandora Spectrometer Instruments compared with OMI retrievals and with aircraft measurements during the KORUS-AQ campaign</a:t>
            </a:r>
            <a:endParaRPr lang="en-US" dirty="0"/>
          </a:p>
          <a:p>
            <a:r>
              <a:rPr lang="en-US" b="1" dirty="0"/>
              <a:t>Jay Herman</a:t>
            </a:r>
            <a:r>
              <a:rPr lang="en-US" b="1" baseline="30000" dirty="0"/>
              <a:t>1</a:t>
            </a:r>
            <a:r>
              <a:rPr lang="en-US" b="1" dirty="0"/>
              <a:t>, Elena Spinei</a:t>
            </a:r>
            <a:r>
              <a:rPr lang="en-US" b="1" baseline="30000" dirty="0"/>
              <a:t>2</a:t>
            </a:r>
            <a:r>
              <a:rPr lang="en-US" b="1" dirty="0"/>
              <a:t>, Alan Fried</a:t>
            </a:r>
            <a:r>
              <a:rPr lang="en-US" b="1" baseline="30000" dirty="0"/>
              <a:t>3</a:t>
            </a:r>
            <a:r>
              <a:rPr lang="en-US" b="1" dirty="0"/>
              <a:t>, </a:t>
            </a:r>
            <a:r>
              <a:rPr lang="en-US" b="1" dirty="0" err="1"/>
              <a:t>Jhoon</a:t>
            </a:r>
            <a:r>
              <a:rPr lang="en-US" b="1" dirty="0"/>
              <a:t> Kim</a:t>
            </a:r>
            <a:r>
              <a:rPr lang="en-US" b="1" baseline="30000" dirty="0"/>
              <a:t>4</a:t>
            </a:r>
            <a:r>
              <a:rPr lang="en-US" b="1" dirty="0"/>
              <a:t>, Jae Kim</a:t>
            </a:r>
            <a:r>
              <a:rPr lang="en-US" b="1" baseline="30000" dirty="0"/>
              <a:t>5</a:t>
            </a:r>
            <a:r>
              <a:rPr lang="en-US" b="1" dirty="0"/>
              <a:t>, Woogyung Kim</a:t>
            </a:r>
            <a:r>
              <a:rPr lang="en-US" b="1" baseline="30000" dirty="0"/>
              <a:t>3</a:t>
            </a:r>
            <a:r>
              <a:rPr lang="en-US" b="1" dirty="0"/>
              <a:t>,Alexander Cede</a:t>
            </a:r>
            <a:r>
              <a:rPr lang="en-US" b="1" baseline="30000" dirty="0"/>
              <a:t>6</a:t>
            </a:r>
            <a:r>
              <a:rPr lang="en-US" b="1" dirty="0"/>
              <a:t>,Nader Abuhassan</a:t>
            </a:r>
            <a:r>
              <a:rPr lang="en-US" b="1" baseline="30000" dirty="0"/>
              <a:t>1</a:t>
            </a:r>
            <a:r>
              <a:rPr lang="en-US" b="1" dirty="0"/>
              <a:t>, Michal </a:t>
            </a:r>
            <a:r>
              <a:rPr lang="en-US" b="1" dirty="0" smtClean="0"/>
              <a:t>Segal-Rozenhaimer</a:t>
            </a:r>
            <a:r>
              <a:rPr lang="en-US" b="1" baseline="30000" dirty="0" smtClean="0"/>
              <a:t>7,8</a:t>
            </a:r>
            <a:r>
              <a:rPr lang="en-US" b="1" dirty="0" smtClean="0"/>
              <a:t>, AMT, 2018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8844"/>
            <a:ext cx="3373016" cy="330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27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281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Talking Points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Conventional LEO satellites miss the important diurnal variation. Underestimates health effects.   We need GEO</a:t>
            </a:r>
            <a:br>
              <a:rPr lang="en-US" sz="2400" b="1" dirty="0" smtClean="0"/>
            </a:b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Coincident satellite data underestimates amounts of NO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and HCHO.  Affects tropospheric </a:t>
            </a:r>
            <a:r>
              <a:rPr lang="en-US" sz="2400" b="1" dirty="0" err="1" smtClean="0"/>
              <a:t>chemsitry</a:t>
            </a:r>
            <a:r>
              <a:rPr lang="en-US" sz="2400" b="1" dirty="0" smtClean="0"/>
              <a:t> models</a:t>
            </a:r>
            <a:br>
              <a:rPr lang="en-US" sz="2400" b="1" dirty="0" smtClean="0"/>
            </a:b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Main reason in polluted regions is the large satellite FOV</a:t>
            </a:r>
            <a:br>
              <a:rPr lang="en-US" sz="2400" b="1" dirty="0" smtClean="0"/>
            </a:b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Aircraft profile data also underestimates total column HCHO</a:t>
            </a:r>
            <a:br>
              <a:rPr lang="en-US" sz="2400" b="1" dirty="0" smtClean="0"/>
            </a:b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Satellite Error sources for NO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or HCHO: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1)  AMF  2) Surface Reflectivity 3) selection of spectral window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Satellite Bias:  Large FOV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393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848127" y="1600200"/>
            <a:ext cx="4143473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381000"/>
            <a:ext cx="588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Effect of Clouds on NO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Retrieval</a:t>
            </a:r>
            <a:endParaRPr lang="en-US" sz="2800" b="1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39624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029200"/>
            <a:ext cx="3117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Difference within ± 0.05 DU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765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93" y="838200"/>
            <a:ext cx="533950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249810"/>
            <a:ext cx="3462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Diurnal Variation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Seoul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3408402"/>
            <a:ext cx="102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Gwangju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498068"/>
            <a:ext cx="91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Taewha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1524000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Olympic</a:t>
            </a:r>
          </a:p>
          <a:p>
            <a:r>
              <a:rPr lang="en-US" b="1" dirty="0" smtClean="0"/>
              <a:t>Park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59306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Busan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21948" y="5410200"/>
            <a:ext cx="134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Anmyeondo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6852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532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jrherman</dc:creator>
  <cp:lastModifiedBy>jay herman</cp:lastModifiedBy>
  <cp:revision>17</cp:revision>
  <dcterms:created xsi:type="dcterms:W3CDTF">2018-05-18T20:00:14Z</dcterms:created>
  <dcterms:modified xsi:type="dcterms:W3CDTF">2018-06-06T23:22:26Z</dcterms:modified>
</cp:coreProperties>
</file>